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09" autoAdjust="0"/>
    <p:restoredTop sz="94660"/>
  </p:normalViewPr>
  <p:slideViewPr>
    <p:cSldViewPr snapToGrid="0">
      <p:cViewPr varScale="1">
        <p:scale>
          <a:sx n="87" d="100"/>
          <a:sy n="87" d="100"/>
        </p:scale>
        <p:origin x="81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227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257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490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565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0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935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869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797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920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68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459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168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.m4a"/><Relationship Id="rId7" Type="http://schemas.openxmlformats.org/officeDocument/2006/relationships/image" Target="../media/image3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microsoft.com/office/2007/relationships/media" Target="../media/media4.m4a"/><Relationship Id="rId16" Type="http://schemas.openxmlformats.org/officeDocument/2006/relationships/image" Target="../media/image2.png"/><Relationship Id="rId1" Type="http://schemas.openxmlformats.org/officeDocument/2006/relationships/tags" Target="../tags/tag4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18" Type="http://schemas.openxmlformats.org/officeDocument/2006/relationships/image" Target="../media/image2.png"/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" Type="http://schemas.microsoft.com/office/2007/relationships/media" Target="../media/media5.m4a"/><Relationship Id="rId16" Type="http://schemas.openxmlformats.org/officeDocument/2006/relationships/image" Target="../media/image22.png"/><Relationship Id="rId1" Type="http://schemas.openxmlformats.org/officeDocument/2006/relationships/tags" Target="../tags/tag5.xml"/><Relationship Id="rId6" Type="http://schemas.microsoft.com/office/2007/relationships/hdphoto" Target="../media/hdphoto1.wdp"/><Relationship Id="rId11" Type="http://schemas.openxmlformats.org/officeDocument/2006/relationships/image" Target="../media/image17.png"/><Relationship Id="rId5" Type="http://schemas.openxmlformats.org/officeDocument/2006/relationships/image" Target="../media/image1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audio" Target="../media/media6.m4a"/><Relationship Id="rId7" Type="http://schemas.openxmlformats.org/officeDocument/2006/relationships/image" Target="../media/image3.png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microsoft.com/office/2007/relationships/hdphoto" Target="../media/hdphoto1.wdp"/><Relationship Id="rId11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2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audio" Target="../media/media7.m4a"/><Relationship Id="rId7" Type="http://schemas.openxmlformats.org/officeDocument/2006/relationships/image" Target="../media/image3.png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microsoft.com/office/2007/relationships/hdphoto" Target="../media/hdphoto1.wdp"/><Relationship Id="rId11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29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audio" Target="../media/media8.m4a"/><Relationship Id="rId7" Type="http://schemas.openxmlformats.org/officeDocument/2006/relationships/image" Target="../media/image3.png"/><Relationship Id="rId2" Type="http://schemas.microsoft.com/office/2007/relationships/media" Target="../media/media8.m4a"/><Relationship Id="rId1" Type="http://schemas.openxmlformats.org/officeDocument/2006/relationships/tags" Target="../tags/tag8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95" name="직사각형 594">
            <a:extLst>
              <a:ext uri="{FF2B5EF4-FFF2-40B4-BE49-F238E27FC236}">
                <a16:creationId xmlns:a16="http://schemas.microsoft.com/office/drawing/2014/main" id="{9A53A244-7F95-4F1C-A1C3-320833091B59}"/>
              </a:ext>
            </a:extLst>
          </p:cNvPr>
          <p:cNvSpPr/>
          <p:nvPr/>
        </p:nvSpPr>
        <p:spPr>
          <a:xfrm>
            <a:off x="3322880" y="2024204"/>
            <a:ext cx="5518159" cy="1301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 smtClean="0">
                <a:solidFill>
                  <a:srgbClr val="44546A">
                    <a:lumMod val="50000"/>
                  </a:srgbClr>
                </a:solidFill>
              </a:rPr>
              <a:t>국내 할리우드 영화 </a:t>
            </a:r>
            <a:endParaRPr lang="en-US" altLang="ko-KR" sz="2800" b="1" kern="0" dirty="0" smtClean="0">
              <a:solidFill>
                <a:srgbClr val="44546A">
                  <a:lumMod val="50000"/>
                </a:srgbClr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 smtClean="0">
                <a:solidFill>
                  <a:srgbClr val="44546A">
                    <a:lumMod val="50000"/>
                  </a:srgbClr>
                </a:solidFill>
              </a:rPr>
              <a:t>인기 요인 분석</a:t>
            </a:r>
            <a:endParaRPr lang="en-US" altLang="ko-KR" sz="3600" b="1" kern="0" dirty="0">
              <a:solidFill>
                <a:srgbClr val="44546A">
                  <a:lumMod val="50000"/>
                </a:srgbClr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30092" y="129979"/>
            <a:ext cx="11237742" cy="5539356"/>
            <a:chOff x="-174172" y="149435"/>
            <a:chExt cx="12627429" cy="5707621"/>
          </a:xfrm>
        </p:grpSpPr>
        <p:sp>
          <p:nvSpPr>
            <p:cNvPr id="728" name="직사각형 727">
              <a:extLst>
                <a:ext uri="{FF2B5EF4-FFF2-40B4-BE49-F238E27FC236}">
                  <a16:creationId xmlns:a16="http://schemas.microsoft.com/office/drawing/2014/main" id="{4F75FFAC-44E0-452A-A4A8-C9121999F837}"/>
                </a:ext>
              </a:extLst>
            </p:cNvPr>
            <p:cNvSpPr/>
            <p:nvPr/>
          </p:nvSpPr>
          <p:spPr>
            <a:xfrm>
              <a:off x="0" y="336277"/>
              <a:ext cx="12208932" cy="552077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76" name="그룹 275"/>
            <p:cNvGrpSpPr/>
            <p:nvPr/>
          </p:nvGrpSpPr>
          <p:grpSpPr>
            <a:xfrm>
              <a:off x="-174172" y="149435"/>
              <a:ext cx="12627429" cy="5702062"/>
              <a:chOff x="-174172" y="0"/>
              <a:chExt cx="12627429" cy="6858000"/>
            </a:xfrm>
          </p:grpSpPr>
          <p:sp>
            <p:nvSpPr>
              <p:cNvPr id="277" name="양쪽 모서리가 둥근 사각형 276"/>
              <p:cNvSpPr/>
              <p:nvPr/>
            </p:nvSpPr>
            <p:spPr>
              <a:xfrm>
                <a:off x="-174172" y="37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8" name="양쪽 모서리가 둥근 사각형 277"/>
              <p:cNvSpPr/>
              <p:nvPr/>
            </p:nvSpPr>
            <p:spPr>
              <a:xfrm>
                <a:off x="513702" y="35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9" name="양쪽 모서리가 둥근 사각형 278"/>
              <p:cNvSpPr/>
              <p:nvPr/>
            </p:nvSpPr>
            <p:spPr>
              <a:xfrm>
                <a:off x="1201575" y="32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0" name="양쪽 모서리가 둥근 사각형 279"/>
              <p:cNvSpPr/>
              <p:nvPr/>
            </p:nvSpPr>
            <p:spPr>
              <a:xfrm>
                <a:off x="1889449" y="30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1" name="양쪽 모서리가 둥근 사각형 280"/>
              <p:cNvSpPr/>
              <p:nvPr/>
            </p:nvSpPr>
            <p:spPr>
              <a:xfrm>
                <a:off x="2577323" y="28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3" name="양쪽 모서리가 둥근 사각형 282"/>
              <p:cNvSpPr/>
              <p:nvPr/>
            </p:nvSpPr>
            <p:spPr>
              <a:xfrm>
                <a:off x="3265197" y="26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4" name="양쪽 모서리가 둥근 사각형 283"/>
              <p:cNvSpPr/>
              <p:nvPr/>
            </p:nvSpPr>
            <p:spPr>
              <a:xfrm>
                <a:off x="3953070" y="23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9" name="양쪽 모서리가 둥근 사각형 288"/>
              <p:cNvSpPr/>
              <p:nvPr/>
            </p:nvSpPr>
            <p:spPr>
              <a:xfrm>
                <a:off x="4640944" y="21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0" name="양쪽 모서리가 둥근 사각형 289"/>
              <p:cNvSpPr/>
              <p:nvPr/>
            </p:nvSpPr>
            <p:spPr>
              <a:xfrm>
                <a:off x="5328818" y="19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2" name="양쪽 모서리가 둥근 사각형 291"/>
              <p:cNvSpPr/>
              <p:nvPr/>
            </p:nvSpPr>
            <p:spPr>
              <a:xfrm>
                <a:off x="6016691" y="16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3" name="양쪽 모서리가 둥근 사각형 292"/>
              <p:cNvSpPr/>
              <p:nvPr/>
            </p:nvSpPr>
            <p:spPr>
              <a:xfrm>
                <a:off x="6704565" y="14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4" name="양쪽 모서리가 둥근 사각형 293"/>
              <p:cNvSpPr/>
              <p:nvPr/>
            </p:nvSpPr>
            <p:spPr>
              <a:xfrm>
                <a:off x="7392439" y="12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5" name="양쪽 모서리가 둥근 사각형 294"/>
              <p:cNvSpPr/>
              <p:nvPr/>
            </p:nvSpPr>
            <p:spPr>
              <a:xfrm>
                <a:off x="8080313" y="9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6" name="양쪽 모서리가 둥근 사각형 295"/>
              <p:cNvSpPr/>
              <p:nvPr/>
            </p:nvSpPr>
            <p:spPr>
              <a:xfrm>
                <a:off x="8768186" y="7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7" name="양쪽 모서리가 둥근 사각형 296"/>
              <p:cNvSpPr/>
              <p:nvPr/>
            </p:nvSpPr>
            <p:spPr>
              <a:xfrm>
                <a:off x="9456060" y="5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8" name="양쪽 모서리가 둥근 사각형 297"/>
              <p:cNvSpPr/>
              <p:nvPr/>
            </p:nvSpPr>
            <p:spPr>
              <a:xfrm>
                <a:off x="10143934" y="2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9" name="양쪽 모서리가 둥근 사각형 298"/>
              <p:cNvSpPr/>
              <p:nvPr/>
            </p:nvSpPr>
            <p:spPr>
              <a:xfrm>
                <a:off x="10831807" y="0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69794" y="4140213"/>
            <a:ext cx="2416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mtClean="0"/>
              <a:t>201903951 </a:t>
            </a:r>
          </a:p>
          <a:p>
            <a:pPr algn="r"/>
            <a:r>
              <a:rPr lang="ko-KR" altLang="en-US" dirty="0" err="1" smtClean="0"/>
              <a:t>최시은</a:t>
            </a:r>
            <a:endParaRPr lang="ko-KR" altLang="en-US" dirty="0"/>
          </a:p>
        </p:txBody>
      </p:sp>
      <p:pic>
        <p:nvPicPr>
          <p:cNvPr id="31" name="오디오 3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2485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42"/>
    </mc:Choice>
    <mc:Fallback>
      <p:transition spd="slow" advTm="10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5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50"/>
                            </p:stCondLst>
                            <p:childTnLst>
                              <p:par>
                                <p:cTn id="98" presetID="16" presetClass="exit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9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99" y="540724"/>
            <a:ext cx="910062" cy="910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4918" y="768760"/>
            <a:ext cx="3556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/>
              <a:t>연구 배경 및 목적 </a:t>
            </a:r>
            <a:endParaRPr lang="ko-KR" altLang="en-US" sz="32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541848" y="2251443"/>
            <a:ext cx="734733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전세계에서 </a:t>
            </a:r>
            <a:r>
              <a:rPr lang="ko-KR" altLang="en-US" sz="2800" b="1" dirty="0" smtClean="0">
                <a:solidFill>
                  <a:srgbClr val="C00000"/>
                </a:solidFill>
              </a:rPr>
              <a:t>다섯</a:t>
            </a:r>
            <a:r>
              <a:rPr lang="ko-KR" altLang="en-US" sz="2800" dirty="0" smtClean="0"/>
              <a:t> 번째로 큰 한국 영화 시장</a:t>
            </a:r>
            <a:endParaRPr lang="en-US" altLang="ko-KR" sz="2800" dirty="0" smtClean="0"/>
          </a:p>
          <a:p>
            <a:endParaRPr lang="en-US" altLang="ko-KR" dirty="0"/>
          </a:p>
          <a:p>
            <a:r>
              <a:rPr lang="en-US" altLang="ko-KR" dirty="0" smtClean="0"/>
              <a:t>             </a:t>
            </a:r>
          </a:p>
          <a:p>
            <a:endParaRPr lang="en-US" altLang="ko-KR" dirty="0"/>
          </a:p>
        </p:txBody>
      </p:sp>
      <p:sp>
        <p:nvSpPr>
          <p:cNvPr id="28" name="오른쪽 화살표 27"/>
          <p:cNvSpPr/>
          <p:nvPr/>
        </p:nvSpPr>
        <p:spPr>
          <a:xfrm>
            <a:off x="1978711" y="3310066"/>
            <a:ext cx="572555" cy="404446"/>
          </a:xfrm>
          <a:prstGeom prst="rightArrow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2699955" y="3267156"/>
            <a:ext cx="54363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흥행 성적 </a:t>
            </a:r>
            <a:r>
              <a:rPr lang="en-US" altLang="ko-KR" sz="2800" b="1" dirty="0" smtClean="0">
                <a:solidFill>
                  <a:srgbClr val="C00000"/>
                </a:solidFill>
              </a:rPr>
              <a:t>1</a:t>
            </a:r>
            <a:r>
              <a:rPr lang="ko-KR" altLang="en-US" sz="2800" dirty="0" smtClean="0"/>
              <a:t>위 기록</a:t>
            </a:r>
            <a:r>
              <a:rPr lang="en-US" altLang="ko-KR" sz="2800" dirty="0" smtClean="0"/>
              <a:t>? </a:t>
            </a:r>
            <a:endParaRPr lang="ko-KR" altLang="en-US" sz="2800" dirty="0"/>
          </a:p>
        </p:txBody>
      </p:sp>
      <p:sp>
        <p:nvSpPr>
          <p:cNvPr id="310" name="오른쪽 화살표 309"/>
          <p:cNvSpPr/>
          <p:nvPr/>
        </p:nvSpPr>
        <p:spPr>
          <a:xfrm>
            <a:off x="1972364" y="4145386"/>
            <a:ext cx="572555" cy="404446"/>
          </a:xfrm>
          <a:prstGeom prst="rightArrow">
            <a:avLst/>
          </a:prstGeom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1" name="TextBox 310"/>
          <p:cNvSpPr txBox="1"/>
          <p:nvPr/>
        </p:nvSpPr>
        <p:spPr>
          <a:xfrm>
            <a:off x="2675629" y="4122630"/>
            <a:ext cx="7761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원인 분석 </a:t>
            </a:r>
            <a:r>
              <a:rPr lang="en-US" altLang="ko-KR" sz="2800" dirty="0" smtClean="0"/>
              <a:t>&amp; </a:t>
            </a:r>
            <a:r>
              <a:rPr lang="ko-KR" altLang="en-US" sz="2800" dirty="0" smtClean="0"/>
              <a:t>흥행 요소 파악 </a:t>
            </a:r>
            <a:r>
              <a:rPr lang="en-US" altLang="ko-KR" sz="2800" dirty="0" smtClean="0"/>
              <a:t> </a:t>
            </a:r>
            <a:endParaRPr lang="ko-KR" altLang="en-US" sz="2800" dirty="0"/>
          </a:p>
        </p:txBody>
      </p:sp>
      <p:pic>
        <p:nvPicPr>
          <p:cNvPr id="43" name="오디오 4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85013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51"/>
    </mc:Choice>
    <mc:Fallback>
      <p:transition spd="slow" advTm="47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5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28" grpId="0" animBg="1"/>
      <p:bldP spid="31" grpId="0"/>
      <p:bldP spid="310" grpId="0" animBg="1"/>
      <p:bldP spid="3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99" y="540724"/>
            <a:ext cx="910062" cy="910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4918" y="768760"/>
            <a:ext cx="3556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연구 방법  </a:t>
            </a:r>
            <a:endParaRPr lang="ko-KR" altLang="en-US" sz="32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680426" y="1920893"/>
            <a:ext cx="8628963" cy="3432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dirty="0" smtClean="0"/>
              <a:t>국내 흥행 성적이 </a:t>
            </a:r>
            <a:r>
              <a:rPr lang="en-US" altLang="ko-KR" dirty="0" smtClean="0"/>
              <a:t>1</a:t>
            </a:r>
            <a:r>
              <a:rPr lang="ko-KR" altLang="en-US" dirty="0" smtClean="0"/>
              <a:t>위를 기록한 할리우드 영화 </a:t>
            </a:r>
            <a:r>
              <a:rPr lang="en-US" altLang="ko-KR" dirty="0" smtClean="0"/>
              <a:t>10</a:t>
            </a:r>
            <a:r>
              <a:rPr lang="ko-KR" altLang="en-US" dirty="0" smtClean="0"/>
              <a:t>편의 네이버 리뷰 </a:t>
            </a:r>
            <a:r>
              <a:rPr lang="ko-KR" altLang="en-US" dirty="0" err="1" smtClean="0"/>
              <a:t>스크래핑</a:t>
            </a:r>
            <a:endParaRPr lang="en-US" altLang="ko-KR" dirty="0" smtClean="0"/>
          </a:p>
          <a:p>
            <a:pPr>
              <a:lnSpc>
                <a:spcPct val="250000"/>
              </a:lnSpc>
            </a:pPr>
            <a:r>
              <a:rPr lang="ko-KR" altLang="ko-KR" dirty="0" smtClean="0"/>
              <a:t>→</a:t>
            </a:r>
            <a:r>
              <a:rPr lang="en-US" altLang="ko-KR" dirty="0" smtClean="0"/>
              <a:t> </a:t>
            </a:r>
            <a:r>
              <a:rPr lang="ko-KR" altLang="en-US" dirty="0" smtClean="0"/>
              <a:t>형태소 분석 </a:t>
            </a:r>
            <a:endParaRPr lang="en-US" altLang="ko-KR" dirty="0" smtClean="0"/>
          </a:p>
          <a:p>
            <a:pPr>
              <a:lnSpc>
                <a:spcPct val="250000"/>
              </a:lnSpc>
            </a:pPr>
            <a:r>
              <a:rPr lang="ko-KR" altLang="ko-KR" dirty="0" smtClean="0"/>
              <a:t>→</a:t>
            </a:r>
            <a:r>
              <a:rPr lang="en-US" altLang="ko-KR" dirty="0" smtClean="0"/>
              <a:t> </a:t>
            </a:r>
            <a:r>
              <a:rPr lang="ko-KR" altLang="en-US" dirty="0" smtClean="0"/>
              <a:t>명사 위주로 나열  </a:t>
            </a:r>
            <a:endParaRPr lang="ko-KR" altLang="ko-KR" dirty="0"/>
          </a:p>
          <a:p>
            <a:pPr>
              <a:lnSpc>
                <a:spcPct val="250000"/>
              </a:lnSpc>
            </a:pPr>
            <a:endParaRPr lang="en-US" altLang="ko-KR" dirty="0" smtClean="0"/>
          </a:p>
          <a:p>
            <a:pPr>
              <a:lnSpc>
                <a:spcPct val="250000"/>
              </a:lnSpc>
            </a:pPr>
            <a:endParaRPr lang="ko-KR" altLang="en-US" dirty="0"/>
          </a:p>
        </p:txBody>
      </p:sp>
      <p:pic>
        <p:nvPicPr>
          <p:cNvPr id="40" name="오디오 3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511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93"/>
    </mc:Choice>
    <mc:Fallback>
      <p:transition spd="slow" advTm="25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5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64685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64685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99" y="540724"/>
            <a:ext cx="910062" cy="910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4918" y="768760"/>
            <a:ext cx="3556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수집 데이터   </a:t>
            </a:r>
            <a:endParaRPr lang="ko-KR" altLang="en-US" sz="3200" b="1" dirty="0"/>
          </a:p>
        </p:txBody>
      </p:sp>
      <p:pic>
        <p:nvPicPr>
          <p:cNvPr id="2050" name="Picture 2" descr="리얼 스틸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089" y="1686196"/>
            <a:ext cx="1375931" cy="196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627150" y="3682787"/>
            <a:ext cx="11807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(12222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91401" y="1702226"/>
            <a:ext cx="1461060" cy="196029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489457" y="3662523"/>
            <a:ext cx="1362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(18624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46887" y="1680873"/>
            <a:ext cx="1494401" cy="1970942"/>
          </a:xfrm>
          <a:prstGeom prst="rect">
            <a:avLst/>
          </a:prstGeom>
        </p:spPr>
      </p:pic>
      <p:sp>
        <p:nvSpPr>
          <p:cNvPr id="276" name="TextBox 275"/>
          <p:cNvSpPr txBox="1"/>
          <p:nvPr/>
        </p:nvSpPr>
        <p:spPr>
          <a:xfrm>
            <a:off x="5467897" y="3662523"/>
            <a:ext cx="1362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(11261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64914" y="1686196"/>
            <a:ext cx="1382612" cy="2011072"/>
          </a:xfrm>
          <a:prstGeom prst="rect">
            <a:avLst/>
          </a:prstGeom>
        </p:spPr>
      </p:pic>
      <p:sp>
        <p:nvSpPr>
          <p:cNvPr id="277" name="TextBox 276"/>
          <p:cNvSpPr txBox="1"/>
          <p:nvPr/>
        </p:nvSpPr>
        <p:spPr>
          <a:xfrm>
            <a:off x="7261244" y="3682787"/>
            <a:ext cx="1362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(13448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63624" y="1626682"/>
            <a:ext cx="1437176" cy="2025401"/>
          </a:xfrm>
          <a:prstGeom prst="rect">
            <a:avLst/>
          </a:prstGeom>
        </p:spPr>
      </p:pic>
      <p:sp>
        <p:nvSpPr>
          <p:cNvPr id="278" name="TextBox 277"/>
          <p:cNvSpPr txBox="1"/>
          <p:nvPr/>
        </p:nvSpPr>
        <p:spPr>
          <a:xfrm>
            <a:off x="9180522" y="3646493"/>
            <a:ext cx="1362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(6454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17064" y="4030908"/>
            <a:ext cx="1654487" cy="2379052"/>
          </a:xfrm>
          <a:prstGeom prst="rect">
            <a:avLst/>
          </a:prstGeom>
        </p:spPr>
      </p:pic>
      <p:sp>
        <p:nvSpPr>
          <p:cNvPr id="279" name="TextBox 278"/>
          <p:cNvSpPr txBox="1"/>
          <p:nvPr/>
        </p:nvSpPr>
        <p:spPr>
          <a:xfrm>
            <a:off x="1626374" y="6455821"/>
            <a:ext cx="1362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(15367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41943" y="4114800"/>
            <a:ext cx="1509996" cy="2295160"/>
          </a:xfrm>
          <a:prstGeom prst="rect">
            <a:avLst/>
          </a:prstGeom>
        </p:spPr>
      </p:pic>
      <p:sp>
        <p:nvSpPr>
          <p:cNvPr id="280" name="TextBox 279"/>
          <p:cNvSpPr txBox="1"/>
          <p:nvPr/>
        </p:nvSpPr>
        <p:spPr>
          <a:xfrm>
            <a:off x="3441008" y="6455821"/>
            <a:ext cx="1362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(13448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43" name="그림 4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36268" y="4109306"/>
            <a:ext cx="1505020" cy="2298280"/>
          </a:xfrm>
          <a:prstGeom prst="rect">
            <a:avLst/>
          </a:prstGeom>
        </p:spPr>
      </p:pic>
      <p:sp>
        <p:nvSpPr>
          <p:cNvPr id="281" name="TextBox 280"/>
          <p:cNvSpPr txBox="1"/>
          <p:nvPr/>
        </p:nvSpPr>
        <p:spPr>
          <a:xfrm>
            <a:off x="5539300" y="6460338"/>
            <a:ext cx="1362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(12698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46" name="그림 4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159074" y="4109306"/>
            <a:ext cx="1466249" cy="2298280"/>
          </a:xfrm>
          <a:prstGeom prst="rect">
            <a:avLst/>
          </a:prstGeom>
        </p:spPr>
      </p:pic>
      <p:sp>
        <p:nvSpPr>
          <p:cNvPr id="283" name="TextBox 282"/>
          <p:cNvSpPr txBox="1"/>
          <p:nvPr/>
        </p:nvSpPr>
        <p:spPr>
          <a:xfrm>
            <a:off x="7271239" y="6455821"/>
            <a:ext cx="1362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(11592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080648" y="4100620"/>
            <a:ext cx="1420152" cy="2306966"/>
          </a:xfrm>
          <a:prstGeom prst="rect">
            <a:avLst/>
          </a:prstGeom>
        </p:spPr>
      </p:pic>
      <p:sp>
        <p:nvSpPr>
          <p:cNvPr id="284" name="TextBox 283"/>
          <p:cNvSpPr txBox="1"/>
          <p:nvPr/>
        </p:nvSpPr>
        <p:spPr>
          <a:xfrm>
            <a:off x="9363632" y="6455821"/>
            <a:ext cx="1362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(9123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pic>
        <p:nvPicPr>
          <p:cNvPr id="58" name="오디오 5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63686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8"/>
    </mc:Choice>
    <mc:Fallback>
      <p:transition spd="slow" advTm="5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5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99" y="540724"/>
            <a:ext cx="910062" cy="910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4918" y="768760"/>
            <a:ext cx="3556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수집 데이터  </a:t>
            </a:r>
            <a:endParaRPr lang="ko-KR" altLang="en-US" sz="3200" b="1" dirty="0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0873" y="1615479"/>
            <a:ext cx="2894668" cy="230371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71118" y="1968862"/>
            <a:ext cx="2950658" cy="239131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06282" y="2409141"/>
            <a:ext cx="3052195" cy="2383571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10972" y="2728080"/>
            <a:ext cx="2930885" cy="2343686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89759" y="3019192"/>
            <a:ext cx="3005284" cy="2187773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285209" y="1387901"/>
            <a:ext cx="3543318" cy="2857711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15983" y="1662271"/>
            <a:ext cx="3426332" cy="2758076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038395" y="1972554"/>
            <a:ext cx="3632836" cy="2911288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280553" y="2373733"/>
            <a:ext cx="3817113" cy="2920812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949623" y="2762790"/>
            <a:ext cx="3265822" cy="2620651"/>
          </a:xfrm>
          <a:prstGeom prst="rect">
            <a:avLst/>
          </a:prstGeom>
        </p:spPr>
      </p:pic>
      <p:pic>
        <p:nvPicPr>
          <p:cNvPr id="52" name="오디오 5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2469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9"/>
    </mc:Choice>
    <mc:Fallback>
      <p:transition spd="slow" advTm="25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5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38432" y="5100141"/>
            <a:ext cx="11607790" cy="170396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99" y="540724"/>
            <a:ext cx="910062" cy="910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4918" y="768760"/>
            <a:ext cx="3556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데이터 분석</a:t>
            </a:r>
            <a:r>
              <a:rPr lang="en-US" altLang="ko-KR" sz="3200" b="1" dirty="0" smtClean="0"/>
              <a:t>-1</a:t>
            </a:r>
            <a:r>
              <a:rPr lang="ko-KR" altLang="en-US" sz="3200" b="1" dirty="0" smtClean="0"/>
              <a:t> </a:t>
            </a:r>
            <a:endParaRPr lang="ko-KR" altLang="en-US" sz="3200" b="1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1514224" y="1762202"/>
            <a:ext cx="2520000" cy="2160000"/>
          </a:xfrm>
          <a:prstGeom prst="rect">
            <a:avLst/>
          </a:prstGeom>
        </p:spPr>
      </p:pic>
      <p:pic>
        <p:nvPicPr>
          <p:cNvPr id="49" name="그림 48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4718574" y="1765712"/>
            <a:ext cx="2520000" cy="2160000"/>
          </a:xfrm>
          <a:prstGeom prst="rect">
            <a:avLst/>
          </a:prstGeom>
        </p:spPr>
      </p:pic>
      <p:pic>
        <p:nvPicPr>
          <p:cNvPr id="52" name="그림 51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8075392" y="1764626"/>
            <a:ext cx="2520000" cy="2160000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3852642" y="4334379"/>
            <a:ext cx="47504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음악 영화 장르가 우세 </a:t>
            </a:r>
            <a:endParaRPr lang="ko-KR" altLang="en-US" sz="3200" dirty="0"/>
          </a:p>
        </p:txBody>
      </p:sp>
      <p:pic>
        <p:nvPicPr>
          <p:cNvPr id="61" name="오디오 6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07906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04"/>
    </mc:Choice>
    <mc:Fallback>
      <p:transition spd="slow" advTm="34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5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  <p:bldLst>
      <p:bldP spid="5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38432" y="5100141"/>
            <a:ext cx="11607790" cy="170396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99" y="540724"/>
            <a:ext cx="910062" cy="910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4918" y="768760"/>
            <a:ext cx="3556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데이터 분석</a:t>
            </a:r>
            <a:r>
              <a:rPr lang="en-US" altLang="ko-KR" sz="3200" b="1" dirty="0" smtClean="0"/>
              <a:t>-2</a:t>
            </a:r>
            <a:r>
              <a:rPr lang="ko-KR" altLang="en-US" sz="3200" b="1" dirty="0" smtClean="0"/>
              <a:t> </a:t>
            </a:r>
            <a:endParaRPr lang="ko-KR" altLang="en-US" sz="32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3089890" y="4225811"/>
            <a:ext cx="6000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액션 장르</a:t>
            </a:r>
            <a:r>
              <a:rPr lang="en-US" altLang="ko-KR" sz="3200" dirty="0" smtClean="0"/>
              <a:t>, </a:t>
            </a:r>
            <a:r>
              <a:rPr lang="ko-KR" altLang="en-US" sz="3200" dirty="0" smtClean="0"/>
              <a:t>특히 </a:t>
            </a:r>
            <a:r>
              <a:rPr lang="ko-KR" altLang="en-US" sz="3200" dirty="0" err="1" smtClean="0"/>
              <a:t>좀비물이</a:t>
            </a:r>
            <a:r>
              <a:rPr lang="ko-KR" altLang="en-US" sz="3200" dirty="0" smtClean="0"/>
              <a:t> 우세  </a:t>
            </a:r>
            <a:endParaRPr lang="ko-KR" altLang="en-US" sz="3200" dirty="0"/>
          </a:p>
        </p:txBody>
      </p:sp>
      <p:pic>
        <p:nvPicPr>
          <p:cNvPr id="21" name="그림 20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1499008" y="1777893"/>
            <a:ext cx="2520000" cy="2160000"/>
          </a:xfrm>
          <a:prstGeom prst="rect">
            <a:avLst/>
          </a:prstGeom>
        </p:spPr>
      </p:pic>
      <p:pic>
        <p:nvPicPr>
          <p:cNvPr id="22" name="그림 21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4500363" y="1804263"/>
            <a:ext cx="2520000" cy="2160000"/>
          </a:xfrm>
          <a:prstGeom prst="rect">
            <a:avLst/>
          </a:prstGeom>
        </p:spPr>
      </p:pic>
      <p:pic>
        <p:nvPicPr>
          <p:cNvPr id="25" name="그림 24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7668118" y="1788092"/>
            <a:ext cx="2520000" cy="2160000"/>
          </a:xfrm>
          <a:prstGeom prst="rect">
            <a:avLst/>
          </a:prstGeom>
        </p:spPr>
      </p:pic>
      <p:pic>
        <p:nvPicPr>
          <p:cNvPr id="31" name="오디오 3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97958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29"/>
    </mc:Choice>
    <mc:Fallback>
      <p:transition spd="slow" advTm="43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5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5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38432" y="5100141"/>
            <a:ext cx="11607790" cy="170396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99" y="540724"/>
            <a:ext cx="910062" cy="910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4918" y="768760"/>
            <a:ext cx="3556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데이터 분석</a:t>
            </a:r>
            <a:r>
              <a:rPr lang="en-US" altLang="ko-KR" sz="3200" b="1" dirty="0" smtClean="0"/>
              <a:t>-3</a:t>
            </a:r>
            <a:r>
              <a:rPr lang="ko-KR" altLang="en-US" sz="3200" b="1" dirty="0" smtClean="0"/>
              <a:t> </a:t>
            </a:r>
            <a:endParaRPr lang="ko-KR" altLang="en-US" sz="32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2728169" y="4182234"/>
            <a:ext cx="6628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친숙한 주인공</a:t>
            </a:r>
            <a:r>
              <a:rPr lang="en-US" altLang="ko-KR" sz="3200" dirty="0"/>
              <a:t> </a:t>
            </a:r>
            <a:r>
              <a:rPr lang="en-US" altLang="ko-KR" sz="3200" dirty="0" smtClean="0"/>
              <a:t>or </a:t>
            </a:r>
            <a:r>
              <a:rPr lang="ko-KR" altLang="en-US" sz="3200" dirty="0" smtClean="0"/>
              <a:t>감독일수록 흥행  </a:t>
            </a:r>
            <a:endParaRPr lang="ko-KR" altLang="en-US" sz="32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2858" y="1738174"/>
            <a:ext cx="3333750" cy="2238375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75330" y="1691366"/>
            <a:ext cx="3743325" cy="2228850"/>
          </a:xfrm>
          <a:prstGeom prst="rect">
            <a:avLst/>
          </a:prstGeom>
        </p:spPr>
      </p:pic>
      <p:pic>
        <p:nvPicPr>
          <p:cNvPr id="37" name="오디오 3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1588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88"/>
    </mc:Choice>
    <mc:Fallback>
      <p:transition spd="slow" advTm="29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5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  <p:bldLst>
      <p:bldP spid="5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|0.5|0.6|4.8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|4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0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0.4"/>
</p:tagLst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125</Words>
  <Application>Microsoft Office PowerPoint</Application>
  <PresentationFormat>와이드스크린</PresentationFormat>
  <Paragraphs>32</Paragraphs>
  <Slides>8</Slides>
  <Notes>0</Notes>
  <HiddenSlides>0</HiddenSlides>
  <MMClips>8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Windows 사용자</cp:lastModifiedBy>
  <cp:revision>21</cp:revision>
  <dcterms:created xsi:type="dcterms:W3CDTF">2019-05-30T06:03:12Z</dcterms:created>
  <dcterms:modified xsi:type="dcterms:W3CDTF">2020-12-21T18:06:05Z</dcterms:modified>
</cp:coreProperties>
</file>

<file path=docProps/thumbnail.jpeg>
</file>